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810375" cy="99425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1450F"/>
    <a:srgbClr val="FFFFFF"/>
    <a:srgbClr val="CD3535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3282" y="108"/>
      </p:cViewPr>
      <p:guideLst>
        <p:guide orient="horz" pos="5615"/>
        <p:guide pos="255"/>
        <p:guide orient="horz" pos="1396"/>
        <p:guide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microsoft.com/office/2016/11/relationships/changesInfo" Target="changesInfos/changesInfo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2" cy="498852"/>
          </a:xfrm>
          <a:prstGeom prst="rect">
            <a:avLst/>
          </a:prstGeom>
        </p:spPr>
        <p:txBody>
          <a:bodyPr vert="horz" lIns="91579" tIns="45790" rIns="91579" bIns="457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8852"/>
          </a:xfrm>
          <a:prstGeom prst="rect">
            <a:avLst/>
          </a:prstGeom>
        </p:spPr>
        <p:txBody>
          <a:bodyPr vert="horz" lIns="91579" tIns="45790" rIns="91579" bIns="45790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51162" cy="498851"/>
          </a:xfrm>
          <a:prstGeom prst="rect">
            <a:avLst/>
          </a:prstGeom>
        </p:spPr>
        <p:txBody>
          <a:bodyPr vert="horz" lIns="91579" tIns="45790" rIns="91579" bIns="457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8851"/>
          </a:xfrm>
          <a:prstGeom prst="rect">
            <a:avLst/>
          </a:prstGeom>
        </p:spPr>
        <p:txBody>
          <a:bodyPr vert="horz" lIns="91579" tIns="45790" rIns="91579" bIns="45790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162" cy="497125"/>
          </a:xfrm>
          <a:prstGeom prst="rect">
            <a:avLst/>
          </a:prstGeom>
        </p:spPr>
        <p:txBody>
          <a:bodyPr vert="horz" lIns="91579" tIns="45790" rIns="91579" bIns="457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2"/>
            <a:ext cx="2951162" cy="497125"/>
          </a:xfrm>
          <a:prstGeom prst="rect">
            <a:avLst/>
          </a:prstGeom>
        </p:spPr>
        <p:txBody>
          <a:bodyPr vert="horz" lIns="91579" tIns="45790" rIns="91579" bIns="4579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812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9" tIns="45790" rIns="91579" bIns="457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579" tIns="45790" rIns="91579" bIns="457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3"/>
            <a:ext cx="2951162" cy="497125"/>
          </a:xfrm>
          <a:prstGeom prst="rect">
            <a:avLst/>
          </a:prstGeom>
        </p:spPr>
        <p:txBody>
          <a:bodyPr vert="horz" lIns="91579" tIns="45790" rIns="91579" bIns="457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3"/>
            <a:ext cx="2951162" cy="497125"/>
          </a:xfrm>
          <a:prstGeom prst="rect">
            <a:avLst/>
          </a:prstGeom>
        </p:spPr>
        <p:txBody>
          <a:bodyPr vert="horz" lIns="91579" tIns="45790" rIns="91579" bIns="4579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42646" y="227026"/>
            <a:ext cx="6372708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760969">
              <a:defRPr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ИНФОРМАЦИЯ ДЛЯ НАЛОГОПЛАТЕЛЬЩИКОВ</a:t>
            </a:r>
            <a:endParaRPr lang="ru-RU" sz="4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584684" y="1388604"/>
            <a:ext cx="56526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E935E0D-DF02-4B9B-AEFB-7E632D46987B}"/>
              </a:ext>
            </a:extLst>
          </p:cNvPr>
          <p:cNvCxnSpPr>
            <a:cxnSpLocks/>
          </p:cNvCxnSpPr>
          <p:nvPr/>
        </p:nvCxnSpPr>
        <p:spPr>
          <a:xfrm>
            <a:off x="584684" y="8265368"/>
            <a:ext cx="56526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 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84" y="1964668"/>
            <a:ext cx="56526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связи с вступлением в силу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Федерального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закона от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14.07.2022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№ 263-ФЗ «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О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внесении изменений в части первую и вторую Налогового кодекса Российской Федерации»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01.01.2023 действует новая форма </a:t>
            </a:r>
            <a:r>
              <a:rPr lang="ru-RU" sz="2000">
                <a:solidFill>
                  <a:schemeClr val="tx1">
                    <a:lumMod val="50000"/>
                  </a:schemeClr>
                </a:solidFill>
              </a:rPr>
              <a:t>учета </a:t>
            </a:r>
            <a:r>
              <a:rPr lang="ru-RU" sz="2000" smtClean="0">
                <a:solidFill>
                  <a:schemeClr val="tx1">
                    <a:lumMod val="50000"/>
                  </a:schemeClr>
                </a:solidFill>
              </a:rPr>
              <a:t>поступлений налоговых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платежей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в бюджетную систему Российской Федерации – Единый налоговый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счет 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(далее - ЕНС).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457200"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Для оперативного решения возникающих вопросов по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ЕНС налогоплательщики могут лично обратиться 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в Межрайонную ИФНС России № 21 по Пермскому краю (Долговой центр)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Roboto Condensed" panose="02000000000000000000" pitchFamily="2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ea typeface="Roboto Condensed" panose="02000000000000000000" pitchFamily="2" charset="0"/>
              </a:rPr>
              <a:t>по адресу:</a:t>
            </a:r>
          </a:p>
          <a:p>
            <a:pPr indent="457200" algn="ctr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ea typeface="Roboto Condensed" panose="02000000000000000000" pitchFamily="2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Roboto Condensed" panose="02000000000000000000" pitchFamily="2" charset="0"/>
              </a:rPr>
              <a:t>614990,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ea typeface="Roboto Condensed" panose="02000000000000000000" pitchFamily="2" charset="0"/>
              </a:rPr>
              <a:t>г.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Roboto Condensed" panose="02000000000000000000" pitchFamily="2" charset="0"/>
              </a:rPr>
              <a:t>Пермь, ул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ea typeface="Roboto Condensed" panose="02000000000000000000" pitchFamily="2" charset="0"/>
              </a:rPr>
              <a:t>. Окулова,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Roboto Condensed" panose="02000000000000000000" pitchFamily="2" charset="0"/>
              </a:rPr>
              <a:t>д.46 </a:t>
            </a:r>
          </a:p>
          <a:p>
            <a:pPr indent="457200" algn="ctr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ea typeface="Roboto Condensed" panose="02000000000000000000" pitchFamily="2" charset="0"/>
              </a:rPr>
              <a:t>или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отдельным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телефонным номерам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специальной «горячей линии»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Долгового центра:</a:t>
            </a:r>
          </a:p>
          <a:p>
            <a:pPr indent="457200"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258-17-91,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доб.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69-03.</a:t>
            </a:r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920" y="24687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164933</TotalTime>
  <Words>15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Roboto Condensed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Гончарова Светлана Анатольевна</cp:lastModifiedBy>
  <cp:revision>1933</cp:revision>
  <cp:lastPrinted>2023-04-26T05:07:08Z</cp:lastPrinted>
  <dcterms:created xsi:type="dcterms:W3CDTF">2014-10-08T23:03:32Z</dcterms:created>
  <dcterms:modified xsi:type="dcterms:W3CDTF">2023-05-15T06:12:05Z</dcterms:modified>
</cp:coreProperties>
</file>